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1189" autoAdjust="0"/>
  </p:normalViewPr>
  <p:slideViewPr>
    <p:cSldViewPr snapToGrid="0">
      <p:cViewPr varScale="1">
        <p:scale>
          <a:sx n="90" d="100"/>
          <a:sy n="90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0A74-781E-46A9-B92A-2C87B515FF3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0B72-5FF0-4752-91F4-8DAE3589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description: Close up of car dashboard on sports car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80B72-5FF0-4752-91F4-8DAE35898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 a class, discuss the diagram. </a:t>
            </a:r>
            <a:endParaRPr lang="en-US" dirty="0"/>
          </a:p>
          <a:p>
            <a:r>
              <a:rPr lang="en-US" dirty="0"/>
              <a:t>Ask the students to create their own version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 a class, discuss the diagram. </a:t>
            </a:r>
            <a:endParaRPr lang="en-US" dirty="0"/>
          </a:p>
          <a:p>
            <a:r>
              <a:rPr lang="en-US" dirty="0"/>
              <a:t>Ask the students to write a paragraph that explains the process of heat transfer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the inquiring further activity as a class.</a:t>
            </a:r>
          </a:p>
          <a:p>
            <a:r>
              <a:rPr lang="en-US" baseline="0" dirty="0"/>
              <a:t>Ask the students, in small groups, to complete the research task.</a:t>
            </a:r>
          </a:p>
          <a:p>
            <a:r>
              <a:rPr lang="en-US" baseline="0"/>
              <a:t>Students can present their findings as a research report or a multi-modal presentation. 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r>
              <a:rPr lang="en-US" baseline="0" dirty="0"/>
              <a:t>Before beginning the chapter, divide the students into small groups and ask them to answer the questions to the best of their ability. </a:t>
            </a:r>
          </a:p>
          <a:p>
            <a:r>
              <a:rPr lang="en-US" baseline="0" dirty="0"/>
              <a:t>After completing the chapter, read through each of the stimulus questions with the students. As a class answer each of the questions. </a:t>
            </a:r>
          </a:p>
          <a:p>
            <a:r>
              <a:rPr lang="en-US" baseline="0" dirty="0"/>
              <a:t>Asks the students to review the answers that they wrote before completing the chapter to the final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Read and discuss the key formula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 a class, discuss the diagram. </a:t>
            </a:r>
            <a:endParaRPr lang="en-US" dirty="0"/>
          </a:p>
          <a:p>
            <a:r>
              <a:rPr lang="en-US" dirty="0"/>
              <a:t>Ask the students to create their own version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3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r>
              <a:rPr lang="en-US" baseline="0" dirty="0"/>
              <a:t>As a class read the science as a human endeavor.</a:t>
            </a:r>
          </a:p>
          <a:p>
            <a:r>
              <a:rPr lang="en-US" baseline="0" dirty="0"/>
              <a:t>Discuss how Bose and Einstein’s work has contributed to our current understanding of the states of matter.</a:t>
            </a:r>
          </a:p>
          <a:p>
            <a:r>
              <a:rPr lang="en-US" baseline="0" dirty="0"/>
              <a:t>Choose one of the properties described and conduct further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Each of the key terms for 1.1,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copy the table and complete a definition for each term.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Read and discuss the key formula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1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  <a:r>
              <a:rPr lang="en-US" baseline="0" dirty="0"/>
              <a:t>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Read and discuss the key formula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3453-10A8-46A3-87D9-1BD438832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5007-7965-40CE-BF26-11EF1E0092E6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2753-B3C0-4E39-A379-3B0F235DA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C0DF1BB4-014C-4B69-93BF-58A4AA335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63" y="-1"/>
            <a:ext cx="12480374" cy="7069873"/>
          </a:xfrm>
          <a:prstGeom prst="rect">
            <a:avLst/>
          </a:prstGeom>
          <a:effectLst>
            <a:glow rad="127000"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Chapter 1: Kinetic particle model and heat flow</a:t>
            </a:r>
          </a:p>
        </p:txBody>
      </p:sp>
    </p:spTree>
    <p:extLst>
      <p:ext uri="{BB962C8B-B14F-4D97-AF65-F5344CB8AC3E}">
        <p14:creationId xmlns:p14="http://schemas.microsoft.com/office/powerpoint/2010/main" val="198606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	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FDB18410-F2F4-4FB7-8CAE-DBB39F101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1" y="1886338"/>
            <a:ext cx="9821646" cy="4163006"/>
          </a:xfrm>
        </p:spPr>
      </p:pic>
    </p:spTree>
    <p:extLst>
      <p:ext uri="{BB962C8B-B14F-4D97-AF65-F5344CB8AC3E}">
        <p14:creationId xmlns:p14="http://schemas.microsoft.com/office/powerpoint/2010/main" val="133579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Heat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47788"/>
              </p:ext>
            </p:extLst>
          </p:nvPr>
        </p:nvGraphicFramePr>
        <p:xfrm>
          <a:off x="838200" y="2618803"/>
          <a:ext cx="7714129" cy="23444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42178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415549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842475">
                <a:tc>
                  <a:txBody>
                    <a:bodyPr/>
                    <a:lstStyle/>
                    <a:p>
                      <a:r>
                        <a:rPr lang="en-US" b="0" dirty="0" err="1"/>
                        <a:t>Anthropoengic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Thermal conductivity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Heat conductor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Heat insulator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1013903">
                <a:tc>
                  <a:txBody>
                    <a:bodyPr/>
                    <a:lstStyle/>
                    <a:p>
                      <a:r>
                        <a:rPr lang="en-US" dirty="0" err="1"/>
                        <a:t>Delocalised</a:t>
                      </a:r>
                      <a:r>
                        <a:rPr lang="en-US" dirty="0"/>
                        <a:t> valence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Convection</a:t>
                      </a:r>
                      <a:r>
                        <a:rPr lang="en-US" baseline="0" dirty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Convection</a:t>
                      </a:r>
                      <a:r>
                        <a:rPr lang="en-US" baseline="0" dirty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Thermal currents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  <a:tr h="488100">
                <a:tc>
                  <a:txBody>
                    <a:bodyPr/>
                    <a:lstStyle/>
                    <a:p>
                      <a:r>
                        <a:rPr lang="en-US" dirty="0"/>
                        <a:t>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16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	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5D27BC0E-AFDA-4634-BE29-485166F5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85" y="1224867"/>
            <a:ext cx="4534830" cy="5552854"/>
          </a:xfrm>
        </p:spPr>
      </p:pic>
    </p:spTree>
    <p:extLst>
      <p:ext uri="{BB962C8B-B14F-4D97-AF65-F5344CB8AC3E}">
        <p14:creationId xmlns:p14="http://schemas.microsoft.com/office/powerpoint/2010/main" val="347726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Inquiring further 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9A5F0319-5126-45BD-9508-A6572B6F1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8" y="2330606"/>
            <a:ext cx="7971370" cy="2551986"/>
          </a:xfrm>
        </p:spPr>
      </p:pic>
    </p:spTree>
    <p:extLst>
      <p:ext uri="{BB962C8B-B14F-4D97-AF65-F5344CB8AC3E}">
        <p14:creationId xmlns:p14="http://schemas.microsoft.com/office/powerpoint/2010/main" val="155449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heat?</a:t>
            </a:r>
          </a:p>
          <a:p>
            <a:r>
              <a:rPr lang="en-US" dirty="0"/>
              <a:t>What is the difference between heat and temperature?</a:t>
            </a:r>
          </a:p>
          <a:p>
            <a:r>
              <a:rPr lang="en-US" dirty="0"/>
              <a:t>What effect does the addition of heat or a change in temperature have on a substance?</a:t>
            </a:r>
          </a:p>
          <a:p>
            <a:r>
              <a:rPr lang="en-US" dirty="0"/>
              <a:t>What happens to objects as their temperature approaches absolute zero?</a:t>
            </a:r>
          </a:p>
        </p:txBody>
      </p:sp>
    </p:spTree>
    <p:extLst>
      <p:ext uri="{BB962C8B-B14F-4D97-AF65-F5344CB8AC3E}">
        <p14:creationId xmlns:p14="http://schemas.microsoft.com/office/powerpoint/2010/main" val="217107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Kinetic particle model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67645"/>
              </p:ext>
            </p:extLst>
          </p:nvPr>
        </p:nvGraphicFramePr>
        <p:xfrm>
          <a:off x="838200" y="2618803"/>
          <a:ext cx="8128000" cy="28839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746221">
                <a:tc>
                  <a:txBody>
                    <a:bodyPr/>
                    <a:lstStyle/>
                    <a:p>
                      <a:r>
                        <a:rPr lang="en-US" b="0" dirty="0"/>
                        <a:t>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Kinetic particle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Atomic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Brownian 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746221">
                <a:tc>
                  <a:txBody>
                    <a:bodyPr/>
                    <a:lstStyle/>
                    <a:p>
                      <a:r>
                        <a:rPr lang="en-US" dirty="0"/>
                        <a:t>Molecule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Kinetic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Elastic collision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 energy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  <a:tr h="959150">
                <a:tc>
                  <a:txBody>
                    <a:bodyPr/>
                    <a:lstStyle/>
                    <a:p>
                      <a:r>
                        <a:rPr lang="en-US" dirty="0"/>
                        <a:t>Ideal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Intermolecular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Elastic potential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Planck radiation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9126"/>
                  </a:ext>
                </a:extLst>
              </a:tr>
              <a:tr h="432334">
                <a:tc>
                  <a:txBody>
                    <a:bodyPr/>
                    <a:lstStyle/>
                    <a:p>
                      <a:r>
                        <a:rPr lang="en-US" dirty="0"/>
                        <a:t>Boson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9D1E0E6C-9A2E-4584-B337-FC173D14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39" y="1978447"/>
            <a:ext cx="3603683" cy="38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	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66AC5D6C-EC5F-4575-8D15-9D945CCB1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9" y="1873405"/>
            <a:ext cx="9818688" cy="4255778"/>
          </a:xfrm>
        </p:spPr>
      </p:pic>
    </p:spTree>
    <p:extLst>
      <p:ext uri="{BB962C8B-B14F-4D97-AF65-F5344CB8AC3E}">
        <p14:creationId xmlns:p14="http://schemas.microsoft.com/office/powerpoint/2010/main" val="25366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as a Human Endeavour (SHE)</a:t>
            </a:r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62525CDB-E7B4-45F3-8A9A-82912951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148"/>
            <a:ext cx="10515600" cy="4224292"/>
          </a:xfrm>
        </p:spPr>
      </p:pic>
    </p:spTree>
    <p:extLst>
      <p:ext uri="{BB962C8B-B14F-4D97-AF65-F5344CB8AC3E}">
        <p14:creationId xmlns:p14="http://schemas.microsoft.com/office/powerpoint/2010/main" val="113956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1.2 The energy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terms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72279"/>
              </p:ext>
            </p:extLst>
          </p:nvPr>
        </p:nvGraphicFramePr>
        <p:xfrm>
          <a:off x="838200" y="2618804"/>
          <a:ext cx="9591390" cy="1010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18278">
                  <a:extLst>
                    <a:ext uri="{9D8B030D-6E8A-4147-A177-3AD203B41FA5}">
                      <a16:colId xmlns:a16="http://schemas.microsoft.com/office/drawing/2014/main" val="3142162392"/>
                    </a:ext>
                  </a:extLst>
                </a:gridCol>
                <a:gridCol w="1918278">
                  <a:extLst>
                    <a:ext uri="{9D8B030D-6E8A-4147-A177-3AD203B41FA5}">
                      <a16:colId xmlns:a16="http://schemas.microsoft.com/office/drawing/2014/main" val="999426101"/>
                    </a:ext>
                  </a:extLst>
                </a:gridCol>
                <a:gridCol w="1918278">
                  <a:extLst>
                    <a:ext uri="{9D8B030D-6E8A-4147-A177-3AD203B41FA5}">
                      <a16:colId xmlns:a16="http://schemas.microsoft.com/office/drawing/2014/main" val="3137072886"/>
                    </a:ext>
                  </a:extLst>
                </a:gridCol>
                <a:gridCol w="1918278">
                  <a:extLst>
                    <a:ext uri="{9D8B030D-6E8A-4147-A177-3AD203B41FA5}">
                      <a16:colId xmlns:a16="http://schemas.microsoft.com/office/drawing/2014/main" val="1479074946"/>
                    </a:ext>
                  </a:extLst>
                </a:gridCol>
                <a:gridCol w="1918278">
                  <a:extLst>
                    <a:ext uri="{9D8B030D-6E8A-4147-A177-3AD203B41FA5}">
                      <a16:colId xmlns:a16="http://schemas.microsoft.com/office/drawing/2014/main" val="284346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Joule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Internal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The first law of thermodynamics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Phase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Boltzman</a:t>
                      </a:r>
                      <a:r>
                        <a:rPr lang="en-US" b="0" dirty="0"/>
                        <a:t>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63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Thermal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6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7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id="{4B03D37B-E819-402E-B85F-9BD29AE74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50" y="1964828"/>
            <a:ext cx="5293096" cy="3708337"/>
          </a:xfrm>
        </p:spPr>
      </p:pic>
    </p:spTree>
    <p:extLst>
      <p:ext uri="{BB962C8B-B14F-4D97-AF65-F5344CB8AC3E}">
        <p14:creationId xmlns:p14="http://schemas.microsoft.com/office/powerpoint/2010/main" val="421137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formula</a:t>
            </a:r>
          </a:p>
        </p:txBody>
      </p:sp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id="{540C85DD-634B-4CFD-98A9-A4E23C3CA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28" y="2181765"/>
            <a:ext cx="4791744" cy="3639058"/>
          </a:xfrm>
        </p:spPr>
      </p:pic>
    </p:spTree>
    <p:extLst>
      <p:ext uri="{BB962C8B-B14F-4D97-AF65-F5344CB8AC3E}">
        <p14:creationId xmlns:p14="http://schemas.microsoft.com/office/powerpoint/2010/main" val="45403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524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Chapter 1: Kinetic particle model and heat flow</vt:lpstr>
      <vt:lpstr>Stimulus questions </vt:lpstr>
      <vt:lpstr>1.1 Kinetic particle model of matter</vt:lpstr>
      <vt:lpstr>Key formula</vt:lpstr>
      <vt:lpstr>Key concept </vt:lpstr>
      <vt:lpstr>Science as a Human Endeavour (SHE)</vt:lpstr>
      <vt:lpstr>1.2 The energy model</vt:lpstr>
      <vt:lpstr>Key formula</vt:lpstr>
      <vt:lpstr>Key formula</vt:lpstr>
      <vt:lpstr>Key concept </vt:lpstr>
      <vt:lpstr>1.3 Heat transfers</vt:lpstr>
      <vt:lpstr>Key concept </vt:lpstr>
      <vt:lpstr>Inquiring further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periodic table and trends</dc:title>
  <dc:creator>Lanyon-Owen, Alyssa</dc:creator>
  <cp:lastModifiedBy>Conklin, Nadine</cp:lastModifiedBy>
  <cp:revision>19</cp:revision>
  <dcterms:created xsi:type="dcterms:W3CDTF">2017-09-28T00:12:25Z</dcterms:created>
  <dcterms:modified xsi:type="dcterms:W3CDTF">2018-04-30T01:04:38Z</dcterms:modified>
</cp:coreProperties>
</file>