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d, Rachel" initials="FR" lastIdx="1" clrIdx="0">
    <p:extLst>
      <p:ext uri="{19B8F6BF-5375-455C-9EA6-DF929625EA0E}">
        <p15:presenceInfo xmlns:p15="http://schemas.microsoft.com/office/powerpoint/2012/main" userId="S-1-5-21-4027829005-1107895287-290554039-1855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38" autoAdjust="0"/>
    <p:restoredTop sz="72170" autoAdjust="0"/>
  </p:normalViewPr>
  <p:slideViewPr>
    <p:cSldViewPr snapToGrid="0">
      <p:cViewPr varScale="1">
        <p:scale>
          <a:sx n="73" d="100"/>
          <a:sy n="73" d="100"/>
        </p:scale>
        <p:origin x="168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1302C-E848-4976-A568-90739D3A7FD6}" type="datetimeFigureOut">
              <a:rPr lang="en-US" smtClean="0"/>
              <a:t>23-Mar-18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83453-10A8-46A3-87D9-1BD438832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89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3453-10A8-46A3-87D9-1BD4388325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30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Each of the key terms for 1.4 is listed in the table above.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Ask the students to copy the table and complete a definition for each term.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3453-10A8-46A3-87D9-1BD4388325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85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As a class, discuss the diagram.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3453-10A8-46A3-87D9-1BD4388325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57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Each of the key terms for 1.6 is listed in the table above.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Ask the students to copy the table and complete a definition for each term.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3453-10A8-46A3-87D9-1BD4388325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36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r>
              <a:rPr lang="en-US" baseline="0" dirty="0"/>
              <a:t>Read through the worked example with the students.</a:t>
            </a:r>
          </a:p>
          <a:p>
            <a:r>
              <a:rPr lang="en-US" baseline="0" dirty="0"/>
              <a:t>Working in pairs, ask the students to explain the worked example to each other.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3453-10A8-46A3-87D9-1BD4388325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71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</a:t>
            </a:r>
            <a:r>
              <a:rPr lang="en-US" baseline="0" dirty="0"/>
              <a:t> activity: </a:t>
            </a:r>
          </a:p>
          <a:p>
            <a:r>
              <a:rPr lang="en-US" baseline="0" dirty="0"/>
              <a:t>Read through each of the stimulus questions with the students. Ask the students, either individually or in small groups, to write an answer to each question. </a:t>
            </a:r>
          </a:p>
          <a:p>
            <a:r>
              <a:rPr lang="en-US" baseline="0" dirty="0"/>
              <a:t>After completing the chapter, read through each of the stimulus questions with the students. Ask the students, either individually or in small groups, to write an answer to each question.</a:t>
            </a:r>
          </a:p>
          <a:p>
            <a:r>
              <a:rPr lang="en-US" baseline="0" dirty="0"/>
              <a:t>Ask the students to compare their answers at the start of the chapter to their final answers.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3453-10A8-46A3-87D9-1BD4388325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25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Teaching</a:t>
            </a:r>
            <a:r>
              <a:rPr lang="en-US" baseline="0" dirty="0"/>
              <a:t> activity: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Each of the key terms for 1.1 is listed in the table above.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Ask the students to copy the table and complete a definition for each term.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3453-10A8-46A3-87D9-1BD4388325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89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r>
              <a:rPr lang="en-US" baseline="0" dirty="0"/>
              <a:t>Read the inquiring further activity as a class.</a:t>
            </a:r>
          </a:p>
          <a:p>
            <a:r>
              <a:rPr lang="en-US" baseline="0" dirty="0"/>
              <a:t>Ask the students, in small groups, to complete the research task.</a:t>
            </a:r>
          </a:p>
          <a:p>
            <a:r>
              <a:rPr lang="en-US" baseline="0" dirty="0"/>
              <a:t>Students can present their findings as a research report or a multi-modal presentation.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3453-10A8-46A3-87D9-1BD4388325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53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r>
              <a:rPr lang="en-US" baseline="0" dirty="0"/>
              <a:t>Read the inquiring further activity with the students.</a:t>
            </a:r>
          </a:p>
          <a:p>
            <a:r>
              <a:rPr lang="en-US" baseline="0" dirty="0"/>
              <a:t>Ask the students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Define the fluid mosaic model,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Create a research plan to identify new research into the fluid mosaic model,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Conduct the research based on the plan,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Present the research as a research report.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3453-10A8-46A3-87D9-1BD4388325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82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Each of the key terms for 1.2 is listed in the table above.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Ask the students to copy the table and complete a definition for each term.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3453-10A8-46A3-87D9-1BD4388325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81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r>
              <a:rPr lang="en-US" baseline="0" dirty="0"/>
              <a:t>As a class, read the inquiring further.</a:t>
            </a:r>
          </a:p>
          <a:p>
            <a:r>
              <a:rPr lang="en-US" baseline="0" dirty="0"/>
              <a:t>As a class, discuss the claims that are made in relation to isotonic drinks.</a:t>
            </a:r>
          </a:p>
          <a:p>
            <a:r>
              <a:rPr lang="en-US" baseline="0" dirty="0"/>
              <a:t>As a class, formulate a research question based on the inquiring further activity.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3453-10A8-46A3-87D9-1BD4388325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75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r>
              <a:rPr lang="en-US" baseline="0" dirty="0"/>
              <a:t>As a class read the inquiring further question. </a:t>
            </a:r>
          </a:p>
          <a:p>
            <a:r>
              <a:rPr lang="en-US" baseline="0" dirty="0"/>
              <a:t>Working in small groups ask the students to choose one of the two options and develop an inquiry question.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3453-10A8-46A3-87D9-1BD4388325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89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Each of the key terms for 1.3 is listed in the table above.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Ask the students to copy the table and complete a definition for each term.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3453-10A8-46A3-87D9-1BD4388325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9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A8D2-927E-49DB-BD34-DF35A2F46338}" type="datetimeFigureOut">
              <a:rPr lang="en-US" smtClean="0"/>
              <a:t>23-Mar-18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8711-5EA7-4186-85CB-2D392AD7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9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A8D2-927E-49DB-BD34-DF35A2F46338}" type="datetimeFigureOut">
              <a:rPr lang="en-US" smtClean="0"/>
              <a:t>23-Mar-18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8711-5EA7-4186-85CB-2D392AD7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4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A8D2-927E-49DB-BD34-DF35A2F46338}" type="datetimeFigureOut">
              <a:rPr lang="en-US" smtClean="0"/>
              <a:t>23-Mar-18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8711-5EA7-4186-85CB-2D392AD7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7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A8D2-927E-49DB-BD34-DF35A2F46338}" type="datetimeFigureOut">
              <a:rPr lang="en-US" smtClean="0"/>
              <a:t>23-Mar-18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8711-5EA7-4186-85CB-2D392AD7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9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A8D2-927E-49DB-BD34-DF35A2F46338}" type="datetimeFigureOut">
              <a:rPr lang="en-US" smtClean="0"/>
              <a:t>23-Mar-18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8711-5EA7-4186-85CB-2D392AD7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8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A8D2-927E-49DB-BD34-DF35A2F46338}" type="datetimeFigureOut">
              <a:rPr lang="en-US" smtClean="0"/>
              <a:t>23-Mar-18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8711-5EA7-4186-85CB-2D392AD7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A8D2-927E-49DB-BD34-DF35A2F46338}" type="datetimeFigureOut">
              <a:rPr lang="en-US" smtClean="0"/>
              <a:t>23-Mar-18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8711-5EA7-4186-85CB-2D392AD7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5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A8D2-927E-49DB-BD34-DF35A2F46338}" type="datetimeFigureOut">
              <a:rPr lang="en-US" smtClean="0"/>
              <a:t>23-Mar-18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8711-5EA7-4186-85CB-2D392AD7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5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A8D2-927E-49DB-BD34-DF35A2F46338}" type="datetimeFigureOut">
              <a:rPr lang="en-US" smtClean="0"/>
              <a:t>23-Mar-18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8711-5EA7-4186-85CB-2D392AD7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0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A8D2-927E-49DB-BD34-DF35A2F46338}" type="datetimeFigureOut">
              <a:rPr lang="en-US" smtClean="0"/>
              <a:t>23-Mar-18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8711-5EA7-4186-85CB-2D392AD7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3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A8D2-927E-49DB-BD34-DF35A2F46338}" type="datetimeFigureOut">
              <a:rPr lang="en-US" smtClean="0"/>
              <a:t>23-Mar-18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8711-5EA7-4186-85CB-2D392AD7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0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2A8D2-927E-49DB-BD34-DF35A2F46338}" type="datetimeFigureOut">
              <a:rPr lang="en-US" smtClean="0"/>
              <a:t>23-Mar-18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8711-5EA7-4186-85CB-2D392AD7E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2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C42983-722B-4F02-89E7-D46C7A1F5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214" y="0"/>
            <a:ext cx="12467720" cy="7907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Chapter 1: Cell membranes</a:t>
            </a:r>
          </a:p>
        </p:txBody>
      </p:sp>
    </p:spTree>
    <p:extLst>
      <p:ext uri="{BB962C8B-B14F-4D97-AF65-F5344CB8AC3E}">
        <p14:creationId xmlns:p14="http://schemas.microsoft.com/office/powerpoint/2010/main" val="1603216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1.4 Movement of large 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terms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725544"/>
              </p:ext>
            </p:extLst>
          </p:nvPr>
        </p:nvGraphicFramePr>
        <p:xfrm>
          <a:off x="1044388" y="2484333"/>
          <a:ext cx="6502400" cy="3708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14216239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994261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13707288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79074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polar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endocytosis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phagocytosis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exocytosis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635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361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1.5 Direction of movement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EF2D1F-F53F-5249-A1C8-2CEA16AD3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42" y="1798265"/>
            <a:ext cx="7533715" cy="370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77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1.6 Size of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terms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757386"/>
              </p:ext>
            </p:extLst>
          </p:nvPr>
        </p:nvGraphicFramePr>
        <p:xfrm>
          <a:off x="1053353" y="2439510"/>
          <a:ext cx="3251200" cy="6400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14216239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99426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surface-area-to-volume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</a:t>
                      </a:r>
                      <a:r>
                        <a:rPr lang="en-US" b="0"/>
                        <a:t>ytoplasmic </a:t>
                      </a:r>
                      <a:r>
                        <a:rPr lang="en-US" b="0" dirty="0"/>
                        <a:t>streaming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635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296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Worked example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F87D3C9-98E1-674D-9407-BC92ED15B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508" y="1800575"/>
            <a:ext cx="7804983" cy="3558748"/>
          </a:xfrm>
        </p:spPr>
      </p:pic>
    </p:spTree>
    <p:extLst>
      <p:ext uri="{BB962C8B-B14F-4D97-AF65-F5344CB8AC3E}">
        <p14:creationId xmlns:p14="http://schemas.microsoft.com/office/powerpoint/2010/main" val="3024388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Stimulus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cells obtain their requirements and remove their wastes? </a:t>
            </a:r>
          </a:p>
          <a:p>
            <a:r>
              <a:rPr lang="en-US" dirty="0"/>
              <a:t>In a large complex organism, how do individual cells recognise each other?</a:t>
            </a:r>
          </a:p>
          <a:p>
            <a:r>
              <a:rPr lang="en-US" dirty="0"/>
              <a:t>Why are there no unicellular organisms?</a:t>
            </a:r>
          </a:p>
          <a:p>
            <a:r>
              <a:rPr lang="en-US" dirty="0"/>
              <a:t>Why is it that cells divide rather than continuing to increase in size? </a:t>
            </a:r>
          </a:p>
        </p:txBody>
      </p:sp>
    </p:spTree>
    <p:extLst>
      <p:ext uri="{BB962C8B-B14F-4D97-AF65-F5344CB8AC3E}">
        <p14:creationId xmlns:p14="http://schemas.microsoft.com/office/powerpoint/2010/main" val="419549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Structure of the cell membrane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terms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954160"/>
              </p:ext>
            </p:extLst>
          </p:nvPr>
        </p:nvGraphicFramePr>
        <p:xfrm>
          <a:off x="999565" y="2502263"/>
          <a:ext cx="8128000" cy="21945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14216239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994261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13707288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7907494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43460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cell membrane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differentially permeable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external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fluid mosaic phospholipid bilayer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bilayer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63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internal</a:t>
                      </a:r>
                      <a:r>
                        <a:rPr lang="en-US" baseline="0" dirty="0"/>
                        <a:t> environment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phospholipid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hydrophilic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hydrophobic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cytoplasm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66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cholesterol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phytosterol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vesicle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channel 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protein channel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509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865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Inquiring further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44885"/>
          <a:stretch/>
        </p:blipFill>
        <p:spPr>
          <a:xfrm>
            <a:off x="3723013" y="2167065"/>
            <a:ext cx="4745973" cy="227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94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Inquiring further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4260"/>
          <a:stretch/>
        </p:blipFill>
        <p:spPr>
          <a:xfrm>
            <a:off x="3407717" y="2160494"/>
            <a:ext cx="5376565" cy="214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9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Passive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terms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093565"/>
              </p:ext>
            </p:extLst>
          </p:nvPr>
        </p:nvGraphicFramePr>
        <p:xfrm>
          <a:off x="1071282" y="2502263"/>
          <a:ext cx="8128000" cy="20218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14216239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994261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13707288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7907494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43460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passive 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diffusion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concentration gradient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equilibrium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facilitated equilibrium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63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carrier</a:t>
                      </a:r>
                      <a:r>
                        <a:rPr lang="en-US" baseline="0" dirty="0"/>
                        <a:t> 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osmosis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66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isotonic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hypotonic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hypertonic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permeable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turgid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509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wilting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flaccid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plasmolysis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contractile vacuole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609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47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Inquiring further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155" y="2161593"/>
            <a:ext cx="4475689" cy="209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2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Inquiring further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187" y="2339462"/>
            <a:ext cx="76676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58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Active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terms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958292"/>
              </p:ext>
            </p:extLst>
          </p:nvPr>
        </p:nvGraphicFramePr>
        <p:xfrm>
          <a:off x="1008530" y="2403651"/>
          <a:ext cx="4876800" cy="99190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14216239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994261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137072886"/>
                    </a:ext>
                  </a:extLst>
                </a:gridCol>
              </a:tblGrid>
              <a:tr h="991904">
                <a:tc>
                  <a:txBody>
                    <a:bodyPr/>
                    <a:lstStyle/>
                    <a:p>
                      <a:r>
                        <a:rPr lang="en-US" b="0" dirty="0"/>
                        <a:t>active 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adenosine triphosphate (ATP)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sodium-potassium</a:t>
                      </a:r>
                      <a:r>
                        <a:rPr lang="en-US" b="0" baseline="0" dirty="0"/>
                        <a:t> pump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635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138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630</Words>
  <Application>Microsoft Office PowerPoint</Application>
  <PresentationFormat>Widescreen</PresentationFormat>
  <Paragraphs>120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Chapter 1: Cell membranes</vt:lpstr>
      <vt:lpstr>Stimulus questions </vt:lpstr>
      <vt:lpstr>1.1 Structure of the cell membrane</vt:lpstr>
      <vt:lpstr>Inquiring further</vt:lpstr>
      <vt:lpstr>Inquiring further</vt:lpstr>
      <vt:lpstr>1.2 Passive movement</vt:lpstr>
      <vt:lpstr>Inquiring further</vt:lpstr>
      <vt:lpstr>Inquiring further</vt:lpstr>
      <vt:lpstr>1.3 Active transport</vt:lpstr>
      <vt:lpstr>1.4 Movement of large molecules</vt:lpstr>
      <vt:lpstr>1.5 Direction of movement </vt:lpstr>
      <vt:lpstr>1.6 Size of cells</vt:lpstr>
      <vt:lpstr>Worked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Cell membranes</dc:title>
  <dc:creator>Lanyon-Owen, Alyssa</dc:creator>
  <cp:lastModifiedBy>Lanyon-Owen, Alyssa</cp:lastModifiedBy>
  <cp:revision>28</cp:revision>
  <dcterms:created xsi:type="dcterms:W3CDTF">2017-09-27T22:56:31Z</dcterms:created>
  <dcterms:modified xsi:type="dcterms:W3CDTF">2018-03-22T23:00:22Z</dcterms:modified>
</cp:coreProperties>
</file>