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7154" autoAdjust="0"/>
  </p:normalViewPr>
  <p:slideViewPr>
    <p:cSldViewPr snapToGrid="0">
      <p:cViewPr varScale="1">
        <p:scale>
          <a:sx n="96" d="100"/>
          <a:sy n="96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57E4-BE46-4AC0-B832-34FBE711F96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5E59-F713-4851-8F0F-2A9884DB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 </a:t>
            </a:r>
          </a:p>
          <a:p>
            <a:r>
              <a:rPr lang="en-US" dirty="0"/>
              <a:t>Use</a:t>
            </a:r>
            <a:r>
              <a:rPr lang="en-US" baseline="0" dirty="0"/>
              <a:t> a think aloud strategy to engage students with the topic and to pre-test the students’ knowledge of biodiversity. Working in pairs, the students brainstorm as many words and ideas as they can about Earth, Australia and biodiversity. </a:t>
            </a:r>
          </a:p>
          <a:p>
            <a:r>
              <a:rPr lang="en-US" baseline="0" dirty="0"/>
              <a:t>After listing as many words as they can, the students ask each other questions and talk about the words they chose. For example: if a student writes down ‘Australia is a biodiverse continent’, they may be asked ‘why do you think that?’; ‘what is the evidence for that statement?’; ‘what is meant by biodiversity?’; ‘do you know a country that isn’t very diverse?’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Teaching</a:t>
            </a:r>
            <a:r>
              <a:rPr lang="en-US" baseline="0"/>
              <a:t> activity: </a:t>
            </a:r>
          </a:p>
          <a:p>
            <a:r>
              <a:rPr lang="en-US" baseline="0"/>
              <a:t>Read through each of the stimulus questions with the students. Ask the students, either individually or in small groups, to write an answer to each question. </a:t>
            </a:r>
          </a:p>
          <a:p>
            <a:r>
              <a:rPr lang="en-US" baseline="0"/>
              <a:t>After completing the chapter, read through each of the stimulus questions with the students. Ask the students, either individually or in small groups, to write an answer to each question.</a:t>
            </a:r>
          </a:p>
          <a:p>
            <a:r>
              <a:rPr lang="en-US" baseline="0"/>
              <a:t>Ask the students to compare their answers at the start of the chapter to their final answers.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9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Teaching</a:t>
            </a:r>
            <a:r>
              <a:rPr lang="en-US" baseline="0"/>
              <a:t>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Each of the key terms for 1.1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Ask the students to copy the table and complete a definition for each term.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Before beginning their</a:t>
            </a:r>
            <a:r>
              <a:rPr lang="en-US" baseline="0" dirty="0"/>
              <a:t> research, encourage the students to list all of the information that they </a:t>
            </a:r>
            <a:r>
              <a:rPr lang="en-US" baseline="0" dirty="0" err="1"/>
              <a:t>currenly</a:t>
            </a:r>
            <a:r>
              <a:rPr lang="en-US" baseline="0" dirty="0"/>
              <a:t> know about their chosen person in a PMI chart. </a:t>
            </a:r>
          </a:p>
          <a:p>
            <a:r>
              <a:rPr lang="en-US" baseline="0" dirty="0"/>
              <a:t>Ask the students to compare what they thought they knew to what they learnt in the research. </a:t>
            </a:r>
          </a:p>
          <a:p>
            <a:r>
              <a:rPr lang="en-US" baseline="0" dirty="0"/>
              <a:t>Ask the students to </a:t>
            </a:r>
            <a:r>
              <a:rPr lang="en-US" baseline="0" dirty="0" err="1"/>
              <a:t>anlayse</a:t>
            </a:r>
            <a:r>
              <a:rPr lang="en-US" baseline="0" dirty="0"/>
              <a:t> and evaluate any misconceptions that they may have had.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Teaching</a:t>
            </a:r>
            <a:r>
              <a:rPr lang="en-US" baseline="0"/>
              <a:t>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Each of the key terms for 1.2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Ask the students to copy the table and complete a definition for each term.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4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Teaching</a:t>
            </a:r>
            <a:r>
              <a:rPr lang="en-US" baseline="0"/>
              <a:t>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Each of the key terms for 1.3 is listed in the table above.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Ask the students to copy the table and complete a definition for each term.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Teaching</a:t>
            </a:r>
            <a:r>
              <a:rPr lang="en-US" baseline="0" dirty="0"/>
              <a:t> 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Ask the students to complete a definition for the key term.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 activity:</a:t>
            </a:r>
          </a:p>
          <a:p>
            <a:r>
              <a:rPr lang="en-US" dirty="0"/>
              <a:t>As</a:t>
            </a:r>
            <a:r>
              <a:rPr lang="en-US" baseline="0" dirty="0"/>
              <a:t> a class read through the inquiring further activity. </a:t>
            </a:r>
          </a:p>
          <a:p>
            <a:r>
              <a:rPr lang="en-US" baseline="0" dirty="0"/>
              <a:t>Working individually, or in pairs, the students create and complete a research </a:t>
            </a:r>
            <a:r>
              <a:rPr lang="en-US" baseline="0" dirty="0" err="1"/>
              <a:t>organiser</a:t>
            </a:r>
            <a:r>
              <a:rPr lang="en-US" baseline="0" dirty="0"/>
              <a:t> based on the question in the activity.</a:t>
            </a:r>
          </a:p>
          <a:p>
            <a:r>
              <a:rPr lang="en-US" baseline="0" dirty="0"/>
              <a:t>Present the findings in a short research report.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Extension:</a:t>
            </a:r>
            <a:r>
              <a:rPr lang="en-US" baseline="0" dirty="0"/>
              <a:t> Read a copy of </a:t>
            </a:r>
            <a:r>
              <a:rPr lang="en-US" i="1" baseline="0" dirty="0"/>
              <a:t>The Hairy Nosed Wombats Find a New Home </a:t>
            </a:r>
            <a:r>
              <a:rPr lang="en-US" i="0" baseline="0" dirty="0"/>
              <a:t>by Jackie French, published by Harper Collins, 2014.</a:t>
            </a:r>
          </a:p>
          <a:p>
            <a:r>
              <a:rPr lang="en-US" i="0" baseline="0" dirty="0"/>
              <a:t>Using the research from the inquiring further activity, </a:t>
            </a:r>
            <a:r>
              <a:rPr lang="en-US" i="0" baseline="0" dirty="0" err="1"/>
              <a:t>analyse</a:t>
            </a:r>
            <a:r>
              <a:rPr lang="en-US" i="0" baseline="0" dirty="0"/>
              <a:t> the text and determine the accuracy of the information it contains.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75E59-F713-4851-8F0F-2A9884DB8C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4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39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4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071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29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6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91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05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92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90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3A4E-13C1-4439-9EBF-570E839D37B1}" type="datetimeFigureOut">
              <a:rPr lang="en-AU" smtClean="0"/>
              <a:t>24/07/2018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9F9D-1FA6-4CD6-800B-E10FCCC94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3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59A417-852C-4CA3-9C5B-4DFC243D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678"/>
          <a:stretch/>
        </p:blipFill>
        <p:spPr>
          <a:xfrm>
            <a:off x="-14233" y="0"/>
            <a:ext cx="1220623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C7B43E-D8D0-493B-A726-A13EE9EC280F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Chapter 1: Cell membranes</a:t>
            </a:r>
          </a:p>
        </p:txBody>
      </p:sp>
    </p:spTree>
    <p:extLst>
      <p:ext uri="{BB962C8B-B14F-4D97-AF65-F5344CB8AC3E}">
        <p14:creationId xmlns:p14="http://schemas.microsoft.com/office/powerpoint/2010/main" val="250070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Stimulus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do you measure biodiversity?</a:t>
            </a:r>
          </a:p>
          <a:p>
            <a:r>
              <a:rPr lang="en-AU" dirty="0"/>
              <a:t>How do environmental factors affect biodiversity?</a:t>
            </a:r>
          </a:p>
          <a:p>
            <a:r>
              <a:rPr lang="en-AU" dirty="0"/>
              <a:t>How do are ecosystems defined and compared?</a:t>
            </a:r>
          </a:p>
        </p:txBody>
      </p:sp>
    </p:spTree>
    <p:extLst>
      <p:ext uri="{BB962C8B-B14F-4D97-AF65-F5344CB8AC3E}">
        <p14:creationId xmlns:p14="http://schemas.microsoft.com/office/powerpoint/2010/main" val="35358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1.1 The diversity of species and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Key terms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01894"/>
              </p:ext>
            </p:extLst>
          </p:nvPr>
        </p:nvGraphicFramePr>
        <p:xfrm>
          <a:off x="838200" y="2548466"/>
          <a:ext cx="8128000" cy="74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620208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01210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277852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021846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83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biodiversity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ecosystem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biotic factors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abiotic factors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photosynthesis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food web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1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3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Inquiring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33" y="3250096"/>
            <a:ext cx="7673179" cy="12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1.2 Determining the diversity of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Key terms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16160"/>
              </p:ext>
            </p:extLst>
          </p:nvPr>
        </p:nvGraphicFramePr>
        <p:xfrm>
          <a:off x="838200" y="2548466"/>
          <a:ext cx="8128000" cy="1010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620208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01210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277852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021846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83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species richness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 species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abundance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 cover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Simpson’s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 index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13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2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formula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871CC-94D7-481E-A7EB-DBDBCB6C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8" y="1767301"/>
            <a:ext cx="35052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1.3 Comparing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Key terms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02799"/>
              </p:ext>
            </p:extLst>
          </p:nvPr>
        </p:nvGraphicFramePr>
        <p:xfrm>
          <a:off x="838200" y="2548466"/>
          <a:ext cx="8128000" cy="1381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620208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6012109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277852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021846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483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 scale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macro-level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ecosystem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meso</a:t>
                      </a: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-level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ecosystem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micro-level</a:t>
                      </a:r>
                    </a:p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ecosystem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temporal scale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diurnal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1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niche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08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48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1.4 Environmental 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Key term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42785"/>
              </p:ext>
            </p:extLst>
          </p:nvPr>
        </p:nvGraphicFramePr>
        <p:xfrm>
          <a:off x="838200" y="2548466"/>
          <a:ext cx="1625600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62020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limiting factor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6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Inquiring further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72" y="2126974"/>
            <a:ext cx="8730448" cy="13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9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586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Stimulus questions</vt:lpstr>
      <vt:lpstr>1.1 The diversity of species and ecosystems</vt:lpstr>
      <vt:lpstr>Inquiring further</vt:lpstr>
      <vt:lpstr>1.2 Determining the diversity of species</vt:lpstr>
      <vt:lpstr>Key formula</vt:lpstr>
      <vt:lpstr>1.3 Comparing ecosystems</vt:lpstr>
      <vt:lpstr>1.4 Environmental limiting factors</vt:lpstr>
      <vt:lpstr>Inquiring further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Biodiversity</dc:title>
  <dc:creator>Lanyon-Owen, Alyssa</dc:creator>
  <cp:lastModifiedBy>Tomlin, Simon</cp:lastModifiedBy>
  <cp:revision>8</cp:revision>
  <dcterms:created xsi:type="dcterms:W3CDTF">2018-06-25T23:57:27Z</dcterms:created>
  <dcterms:modified xsi:type="dcterms:W3CDTF">2018-07-24T23:24:08Z</dcterms:modified>
</cp:coreProperties>
</file>