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2" r:id="rId5"/>
    <p:sldId id="271" r:id="rId6"/>
    <p:sldId id="272" r:id="rId7"/>
    <p:sldId id="273" r:id="rId8"/>
    <p:sldId id="263" r:id="rId9"/>
    <p:sldId id="27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C00"/>
    <a:srgbClr val="FFA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86" autoAdjust="0"/>
  </p:normalViewPr>
  <p:slideViewPr>
    <p:cSldViewPr snapToGrid="0" snapToObjects="1">
      <p:cViewPr>
        <p:scale>
          <a:sx n="90" d="100"/>
          <a:sy n="90" d="100"/>
        </p:scale>
        <p:origin x="-2232" y="-54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3B6E43-F7D2-421C-B120-E94637939193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E8266A-B963-4DFC-9665-98493B59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55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8266A-B963-4DFC-9665-98493B59DB9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0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8266A-B963-4DFC-9665-98493B59DB9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 Key</a:t>
            </a:r>
            <a:r>
              <a:rPr lang="en-US" baseline="0" dirty="0" smtClean="0"/>
              <a:t> 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ヒラギノ角ゴ Pro W3" charset="0"/>
                <a:cs typeface="ヒラギノ角ゴ Pro W3" charset="0"/>
              </a:rPr>
              <a:t>ZCKZ-JXR5-ZAAV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8266A-B963-4DFC-9665-98493B59DB9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5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8266A-B963-4DFC-9665-98493B59DB9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Access Code: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charset="0"/>
                <a:cs typeface="ヒラギノ角ゴ Pro W3" charset="0"/>
              </a:rPr>
              <a:t>PP3V45SP34D1V0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8266A-B963-4DFC-9665-98493B59DB9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7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Just</a:t>
            </a:r>
            <a:r>
              <a:rPr lang="en-US" i="1" baseline="0" dirty="0" smtClean="0"/>
              <a:t> walk the student through the various components highlighted in red here.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8266A-B963-4DFC-9665-98493B59DB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6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 pitchFamily="-106" charset="-128"/>
              </a:rPr>
              <a:t>If you have questions about your </a:t>
            </a:r>
            <a:r>
              <a:rPr lang="en-US" dirty="0" err="1" smtClean="0">
                <a:ea typeface="ヒラギノ角ゴ Pro W3" pitchFamily="-106" charset="-128"/>
              </a:rPr>
              <a:t>CengageBrain</a:t>
            </a:r>
            <a:r>
              <a:rPr lang="en-US" dirty="0" smtClean="0">
                <a:ea typeface="ヒラギノ角ゴ Pro W3" pitchFamily="-106" charset="-128"/>
              </a:rPr>
              <a:t> account or need technical support please refer</a:t>
            </a:r>
            <a:r>
              <a:rPr lang="en-US" baseline="0" dirty="0" smtClean="0">
                <a:ea typeface="ヒラギノ角ゴ Pro W3" pitchFamily="-106" charset="-128"/>
              </a:rPr>
              <a:t> to the information provided here. </a:t>
            </a:r>
            <a:endParaRPr lang="en-US" dirty="0" smtClean="0">
              <a:ea typeface="ヒラギノ角ゴ Pro W3" pitchFamily="-106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9pPr>
          </a:lstStyle>
          <a:p>
            <a:pPr eaLnBrk="1" hangingPunct="1"/>
            <a:fld id="{CACA1524-A89A-42B1-B531-12685C4E3B5D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3725" y="1171575"/>
            <a:ext cx="23717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ngagement_Slide_footer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5425" y="5972175"/>
            <a:ext cx="8693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ngagement_Slide_header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5425" y="274638"/>
            <a:ext cx="8693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205538"/>
            <a:ext cx="26479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5666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132"/>
            <a:ext cx="8229600" cy="42283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97363" y="2489200"/>
            <a:ext cx="3762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PT_Template_v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1138" y="254000"/>
            <a:ext cx="4111625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S_Logo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0850"/>
            <a:ext cx="2197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34975" y="3009900"/>
            <a:ext cx="36290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4" y="254000"/>
            <a:ext cx="4216396" cy="6388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4A94-0F6F-4581-8DEB-B6B50788B684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7AB6-5645-497A-9A30-97746A396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98F290D-4EE6-4C08-93F8-04070EDA7C85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DB91869-9D42-47BA-9604-5C4C5B16F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99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engagebrain.support@cengage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engage.com/suppo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de_Arro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38" y="4776788"/>
            <a:ext cx="30638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ngage_Title_Head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088" y="206375"/>
            <a:ext cx="87598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/>
        </p:nvSpPr>
        <p:spPr>
          <a:xfrm flipH="1">
            <a:off x="428392" y="440586"/>
            <a:ext cx="4151546" cy="1197714"/>
          </a:xfrm>
          <a:prstGeom prst="round2DiagRect">
            <a:avLst>
              <a:gd name="adj1" fmla="val 19299"/>
              <a:gd name="adj2" fmla="val 0"/>
            </a:avLst>
          </a:prstGeom>
          <a:solidFill>
            <a:schemeClr val="bg1"/>
          </a:solidFill>
          <a:ln w="50800">
            <a:noFill/>
          </a:ln>
          <a:effectLst>
            <a:innerShdw blurRad="69850" dist="38100" dir="14040000">
              <a:srgbClr val="000000">
                <a:alpha val="41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6113" y="5868988"/>
            <a:ext cx="5213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_Pinwhee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613" y="749300"/>
            <a:ext cx="5207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L_Logo_Text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6675" y="812800"/>
            <a:ext cx="28686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L_EngServices_Bar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30313" y="1136650"/>
            <a:ext cx="297973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1075" y="3224213"/>
            <a:ext cx="45577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1" dir="3239996" algn="l" rotWithShape="0">
              <a:srgbClr val="808080">
                <a:alpha val="60999"/>
              </a:srgbClr>
            </a:outerShdw>
          </a:effectLst>
        </p:spPr>
      </p:pic>
      <p:pic>
        <p:nvPicPr>
          <p:cNvPr id="2" name="Picture 2" descr="http://www.cengagesites.com/academic/assets/sites/2992/aplia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2" y="4987925"/>
            <a:ext cx="1905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in to </a:t>
            </a:r>
            <a:r>
              <a:rPr lang="en-US" dirty="0" err="1" smtClean="0"/>
              <a:t>Aplia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52813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Go to login.cengagebrain.com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488" y="1989797"/>
            <a:ext cx="4776391" cy="311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72198" y="5235714"/>
            <a:ext cx="408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Click “Create an Account”  </a:t>
            </a:r>
          </a:p>
          <a:p>
            <a:pPr algn="ctr"/>
            <a:r>
              <a:rPr lang="en-US" sz="2000" dirty="0" smtClean="0">
                <a:latin typeface="+mj-lt"/>
              </a:rPr>
              <a:t>(After first time, use “Log In”)</a:t>
            </a:r>
            <a:endParaRPr lang="en-US" sz="2000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14875" y="3400425"/>
            <a:ext cx="1085850" cy="552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714875" y="3952875"/>
            <a:ext cx="410018" cy="12828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in to </a:t>
            </a:r>
            <a:r>
              <a:rPr lang="en-US" dirty="0" err="1" smtClean="0"/>
              <a:t>Aplia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0" y="1133475"/>
            <a:ext cx="3810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b="1" dirty="0" smtClean="0">
                <a:latin typeface="+mj-lt"/>
              </a:rPr>
              <a:t>Step 1: </a:t>
            </a:r>
            <a:r>
              <a:rPr lang="en-US" sz="1600" dirty="0" smtClean="0">
                <a:latin typeface="+mj-lt"/>
              </a:rPr>
              <a:t>Enter </a:t>
            </a:r>
            <a:r>
              <a:rPr lang="en-US" sz="1600" dirty="0" err="1" smtClean="0">
                <a:latin typeface="+mj-lt"/>
              </a:rPr>
              <a:t>Aplia</a:t>
            </a:r>
            <a:r>
              <a:rPr lang="en-US" sz="1600" dirty="0" smtClean="0">
                <a:latin typeface="+mj-lt"/>
              </a:rPr>
              <a:t> Course Key and select continue.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 Unicode M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gray">
          <a:xfrm>
            <a:off x="342900" y="4305300"/>
            <a:ext cx="3562350" cy="129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 b="1" dirty="0">
                <a:latin typeface="+mj-lt"/>
              </a:rPr>
              <a:t>Step 2:  </a:t>
            </a:r>
            <a:endParaRPr lang="en-US" sz="1600" dirty="0"/>
          </a:p>
          <a:p>
            <a:r>
              <a:rPr lang="en-US" sz="1600" dirty="0">
                <a:latin typeface="+mn-lt"/>
              </a:rPr>
              <a:t>Confirm this is the </a:t>
            </a:r>
            <a:r>
              <a:rPr lang="en-US" sz="1600" dirty="0" err="1" smtClean="0">
                <a:latin typeface="+mn-lt"/>
              </a:rPr>
              <a:t>Aplia</a:t>
            </a:r>
            <a:r>
              <a:rPr lang="en-US" sz="1600" dirty="0" smtClean="0">
                <a:latin typeface="+mn-lt"/>
              </a:rPr>
              <a:t> course </a:t>
            </a:r>
            <a:r>
              <a:rPr lang="en-US" sz="1600" dirty="0">
                <a:latin typeface="+mn-lt"/>
              </a:rPr>
              <a:t>to which you would like to register. If the course is incorrect, click Edit Course Key. If correct, click Continue.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29742" y="5335772"/>
            <a:ext cx="17510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8" y="1629041"/>
            <a:ext cx="4884903" cy="2187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123028" y="2125845"/>
            <a:ext cx="150495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60331" y="1945463"/>
            <a:ext cx="219742" cy="3607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31" y="3540641"/>
            <a:ext cx="3968536" cy="235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in to </a:t>
            </a:r>
            <a:r>
              <a:rPr lang="en-US" dirty="0" err="1" smtClean="0"/>
              <a:t>Aplia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" y="1819275"/>
            <a:ext cx="2083980" cy="1850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sz="2000" b="1" dirty="0" smtClean="0">
                <a:latin typeface="+mj-lt"/>
              </a:rPr>
              <a:t>Step </a:t>
            </a:r>
            <a:r>
              <a:rPr lang="en-US" sz="1700" b="1" dirty="0" smtClean="0">
                <a:latin typeface="+mj-lt"/>
              </a:rPr>
              <a:t>3:</a:t>
            </a:r>
            <a:r>
              <a:rPr lang="en-US" sz="1700" dirty="0">
                <a:latin typeface="+mj-lt"/>
              </a:rPr>
              <a:t>Fill out account information and click “I agree” to License Agreement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24583" y="3405817"/>
            <a:ext cx="218692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14444" t="13333" r="27779" b="9447"/>
          <a:stretch>
            <a:fillRect/>
          </a:stretch>
        </p:blipFill>
        <p:spPr bwMode="auto">
          <a:xfrm>
            <a:off x="3649735" y="1651874"/>
            <a:ext cx="4832757" cy="4036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in to </a:t>
            </a:r>
            <a:r>
              <a:rPr lang="en-US" dirty="0" err="1" smtClean="0"/>
              <a:t>Aplia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277100" y="3698009"/>
            <a:ext cx="1866899" cy="220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 smtClean="0">
                <a:latin typeface="+mj-lt"/>
              </a:rPr>
              <a:t>Step </a:t>
            </a:r>
            <a:r>
              <a:rPr lang="en-US" sz="2000" b="1" dirty="0" smtClean="0">
                <a:latin typeface="+mj-lt"/>
              </a:rPr>
              <a:t>4: </a:t>
            </a:r>
            <a:r>
              <a:rPr lang="en-US" sz="2000" dirty="0" smtClean="0">
                <a:latin typeface="+mj-lt"/>
              </a:rPr>
              <a:t>Click “Open” </a:t>
            </a:r>
          </a:p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to access </a:t>
            </a:r>
          </a:p>
          <a:p>
            <a:pPr lvl="0" algn="ctr">
              <a:spcBef>
                <a:spcPct val="0"/>
              </a:spcBef>
            </a:pPr>
            <a:r>
              <a:rPr lang="en-US" sz="2000" dirty="0" err="1" smtClean="0">
                <a:latin typeface="+mj-lt"/>
              </a:rPr>
              <a:t>Aplia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 Unicode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1" y="1847850"/>
            <a:ext cx="51720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856103" y="2866356"/>
            <a:ext cx="1756808" cy="9126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2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in to </a:t>
            </a:r>
            <a:r>
              <a:rPr lang="en-US" dirty="0" err="1" smtClean="0"/>
              <a:t>Aplia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13575" y="3044865"/>
            <a:ext cx="1866899" cy="220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2000" b="1" dirty="0" smtClean="0">
                <a:latin typeface="+mj-lt"/>
              </a:rPr>
              <a:t>Step </a:t>
            </a:r>
            <a:r>
              <a:rPr lang="en-US" sz="2000" b="1" dirty="0" smtClean="0">
                <a:latin typeface="+mj-lt"/>
              </a:rPr>
              <a:t>5:</a:t>
            </a:r>
            <a:endParaRPr lang="en-US" sz="2000" dirty="0"/>
          </a:p>
          <a:p>
            <a:r>
              <a:rPr lang="en-US" sz="2200" dirty="0">
                <a:latin typeface="+mj-lt"/>
              </a:rPr>
              <a:t>You will have until the end of the grace period to pay for your </a:t>
            </a:r>
            <a:r>
              <a:rPr lang="en-US" sz="2200" dirty="0" err="1" smtClean="0">
                <a:latin typeface="+mj-lt"/>
              </a:rPr>
              <a:t>Aplia</a:t>
            </a:r>
            <a:r>
              <a:rPr lang="en-US" sz="2200" dirty="0" smtClean="0">
                <a:latin typeface="+mj-lt"/>
              </a:rPr>
              <a:t> course</a:t>
            </a:r>
            <a:r>
              <a:rPr lang="en-US" sz="2200" dirty="0">
                <a:latin typeface="+mj-lt"/>
              </a:rPr>
              <a:t>. Click See Payment Options.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 Unicode M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15" y="2207078"/>
            <a:ext cx="51720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6875" y="3251284"/>
            <a:ext cx="3519376" cy="56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in to </a:t>
            </a:r>
            <a:r>
              <a:rPr lang="en-US" dirty="0" err="1" smtClean="0"/>
              <a:t>Aplia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58394" y="1682600"/>
            <a:ext cx="2504853" cy="3397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endParaRPr lang="en-US" sz="2400" dirty="0"/>
          </a:p>
          <a:p>
            <a:r>
              <a:rPr lang="en-US" sz="2400" dirty="0"/>
              <a:t>If you have purchased an </a:t>
            </a:r>
            <a:r>
              <a:rPr lang="en-US" sz="2400" b="1" dirty="0"/>
              <a:t>Access Code</a:t>
            </a:r>
            <a:r>
              <a:rPr lang="en-US" sz="2400" dirty="0"/>
              <a:t>, enter the access code into the field provided. You can also purchase instant access online using a credit or debit card. You can choose to pay later, but you </a:t>
            </a:r>
            <a:r>
              <a:rPr lang="en-US" sz="2400" b="1" dirty="0"/>
              <a:t>must </a:t>
            </a:r>
            <a:r>
              <a:rPr lang="en-US" sz="2400" dirty="0"/>
              <a:t>pay for your </a:t>
            </a:r>
            <a:r>
              <a:rPr lang="en-US" sz="2400" dirty="0" err="1" smtClean="0"/>
              <a:t>Aplia</a:t>
            </a:r>
            <a:r>
              <a:rPr lang="en-US" sz="2400" dirty="0" smtClean="0"/>
              <a:t> course </a:t>
            </a:r>
            <a:r>
              <a:rPr lang="en-US" sz="2400" b="1" dirty="0"/>
              <a:t>before the end of the grace period.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 Unicode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9" y="1682600"/>
            <a:ext cx="6010378" cy="4048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6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Aplia</a:t>
            </a:r>
            <a:r>
              <a:rPr lang="en-US" dirty="0" smtClean="0"/>
              <a:t>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0" y="1387888"/>
            <a:ext cx="7681913" cy="44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7538" y="328613"/>
            <a:ext cx="7294562" cy="914400"/>
          </a:xfrm>
        </p:spPr>
        <p:txBody>
          <a:bodyPr/>
          <a:lstStyle/>
          <a:p>
            <a:r>
              <a:rPr lang="en-US" sz="2800" smtClean="0">
                <a:ea typeface="ヒラギノ角ゴ Pro W3" pitchFamily="-106" charset="-128"/>
              </a:rPr>
              <a:t>Need Assistance? 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885825" y="1681163"/>
            <a:ext cx="622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9pPr>
          </a:lstStyle>
          <a:p>
            <a:pPr eaLnBrk="1" hangingPunct="1"/>
            <a:r>
              <a:rPr lang="en-US" b="1"/>
              <a:t>Questions about your CengageBrain account?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825" y="2266950"/>
            <a:ext cx="731520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/>
              <a:t>Check the FAQS in the support section of </a:t>
            </a:r>
            <a:r>
              <a:rPr lang="en-US" sz="1600" dirty="0" err="1"/>
              <a:t>CengageBrain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/>
              <a:t>Send an email to </a:t>
            </a:r>
            <a:r>
              <a:rPr lang="en-US" sz="1600" dirty="0">
                <a:hlinkClick r:id="rId3"/>
              </a:rPr>
              <a:t>cengagebrain.support@cengage.com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/>
              <a:t>Call 1-866-994-2427 Monday through Friday from 8 AM to 6 PM EST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987425" y="4470400"/>
            <a:ext cx="6226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1600"/>
              <a:t>Go to </a:t>
            </a:r>
            <a:r>
              <a:rPr lang="en-US" sz="1600">
                <a:hlinkClick r:id="rId4"/>
              </a:rPr>
              <a:t>www.cengage.com/support</a:t>
            </a:r>
            <a:r>
              <a:rPr lang="en-US" sz="1600"/>
              <a:t> for 24/7 live chat!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600"/>
          </a:p>
          <a:p>
            <a:pPr eaLnBrk="1" hangingPunct="1">
              <a:buFont typeface="Arial" pitchFamily="34" charset="0"/>
              <a:buChar char="•"/>
            </a:pPr>
            <a:r>
              <a:rPr lang="en-US" sz="1600"/>
              <a:t>Call 1-800-354-9706 Monday through Thursday 8:30AM to 9:00PM EST and Friday 8:30AM to 6:00PM EST </a:t>
            </a:r>
          </a:p>
        </p:txBody>
      </p:sp>
      <p:sp>
        <p:nvSpPr>
          <p:cNvPr id="6150" name="TextBox 15"/>
          <p:cNvSpPr txBox="1">
            <a:spLocks noChangeArrowheads="1"/>
          </p:cNvSpPr>
          <p:nvPr/>
        </p:nvSpPr>
        <p:spPr bwMode="auto">
          <a:xfrm>
            <a:off x="987425" y="3924300"/>
            <a:ext cx="622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6" charset="-128"/>
              </a:defRPr>
            </a:lvl9pPr>
          </a:lstStyle>
          <a:p>
            <a:pPr eaLnBrk="1" hangingPunct="1"/>
            <a:r>
              <a:rPr lang="en-US" b="1"/>
              <a:t>Do you need technical support? </a:t>
            </a:r>
          </a:p>
        </p:txBody>
      </p:sp>
    </p:spTree>
    <p:extLst>
      <p:ext uri="{BB962C8B-B14F-4D97-AF65-F5344CB8AC3E}">
        <p14:creationId xmlns:p14="http://schemas.microsoft.com/office/powerpoint/2010/main" val="1728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305</Words>
  <Application>Microsoft Office PowerPoint</Application>
  <PresentationFormat>On-screen Show (4:3)</PresentationFormat>
  <Paragraphs>43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Signing in to Aplia</vt:lpstr>
      <vt:lpstr>Signing in to Aplia</vt:lpstr>
      <vt:lpstr>Signing in to Aplia</vt:lpstr>
      <vt:lpstr>Signing in to Aplia</vt:lpstr>
      <vt:lpstr>Signing in to Aplia</vt:lpstr>
      <vt:lpstr>Signing in to Aplia</vt:lpstr>
      <vt:lpstr>Aplia Homepage</vt:lpstr>
      <vt:lpstr>Need Assistance?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Cengage Learning</dc:creator>
  <cp:lastModifiedBy>Windows User</cp:lastModifiedBy>
  <cp:revision>68</cp:revision>
  <dcterms:created xsi:type="dcterms:W3CDTF">2013-01-16T18:38:09Z</dcterms:created>
  <dcterms:modified xsi:type="dcterms:W3CDTF">2013-08-15T17:28:42Z</dcterms:modified>
</cp:coreProperties>
</file>